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9"/>
  </p:notesMasterIdLst>
  <p:sldIdLst>
    <p:sldId id="256" r:id="rId3"/>
    <p:sldId id="258" r:id="rId4"/>
    <p:sldId id="257" r:id="rId5"/>
    <p:sldId id="261" r:id="rId6"/>
    <p:sldId id="260"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B84576-08A0-455D-90B6-D39EB19BD1CD}" v="263" dt="2021-12-15T14:41:30.822"/>
    <p1510:client id="{DA7E30C7-38D7-BACA-7DB7-703D83E86E62}" v="944" dt="2021-12-15T19:11:24.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60C89-9EB0-4CF5-8DA4-15EFC758CE58}" type="datetimeFigureOut">
              <a:rPr lang="en-US"/>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CB5A5-E8E1-4BED-9F2F-D65B1C1498CF}" type="slidenum">
              <a:rPr lang="en-US"/>
              <a:t>‹#›</a:t>
            </a:fld>
            <a:endParaRPr lang="en-US"/>
          </a:p>
        </p:txBody>
      </p:sp>
    </p:spTree>
    <p:extLst>
      <p:ext uri="{BB962C8B-B14F-4D97-AF65-F5344CB8AC3E}">
        <p14:creationId xmlns:p14="http://schemas.microsoft.com/office/powerpoint/2010/main" val="2488479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pPr>
            <a:r>
              <a:rPr lang="en-US" dirty="0"/>
              <a:t>Runge </a:t>
            </a:r>
            <a:r>
              <a:rPr lang="en-US" dirty="0" err="1"/>
              <a:t>Kutta</a:t>
            </a:r>
            <a:r>
              <a:rPr lang="en-US" dirty="0"/>
              <a:t> integrators in gradient descent field with learning rate computed in a suitable way (in the formula) converges to the optimal solution at the rate O(N^-2), which for Runge </a:t>
            </a:r>
            <a:r>
              <a:rPr lang="en-US" dirty="0" err="1"/>
              <a:t>Kutta</a:t>
            </a:r>
            <a:r>
              <a:rPr lang="en-US" dirty="0"/>
              <a:t> 4, that we implemented, is  O(N^-8/5).</a:t>
            </a:r>
          </a:p>
          <a:p>
            <a:pPr algn="just">
              <a:lnSpc>
                <a:spcPct val="90000"/>
              </a:lnSpc>
              <a:spcBef>
                <a:spcPts val="1000"/>
              </a:spcBef>
            </a:pPr>
            <a:r>
              <a:rPr lang="en-US" dirty="0"/>
              <a:t>This method introduces a new local flatness condition for the objective function, under which Runge-</a:t>
            </a:r>
            <a:r>
              <a:rPr lang="en-US" dirty="0" err="1"/>
              <a:t>Kutta</a:t>
            </a:r>
            <a:r>
              <a:rPr lang="en-US" dirty="0"/>
              <a:t> discretization obtains convergence rates even faster than O(N^-2), without requiring high-order integrators. In particular, if the objective is locally flat around a minimum, by using only gradient information we can obtain a convergence rate of O(-p), where p quantifies the degree of local flatness.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12CB5A5-E8E1-4BED-9F2F-D65B1C1498CF}" type="slidenum">
              <a:rPr lang="en-US"/>
              <a:t>4</a:t>
            </a:fld>
            <a:endParaRPr lang="en-US"/>
          </a:p>
        </p:txBody>
      </p:sp>
    </p:spTree>
    <p:extLst>
      <p:ext uri="{BB962C8B-B14F-4D97-AF65-F5344CB8AC3E}">
        <p14:creationId xmlns:p14="http://schemas.microsoft.com/office/powerpoint/2010/main" val="56667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12/15/2021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72" r:id="rId9"/>
    <p:sldLayoutId id="2147483657" r:id="rId10"/>
    <p:sldLayoutId id="2147483673" r:id="rId11"/>
    <p:sldLayoutId id="2147483674" r:id="rId12"/>
    <p:sldLayoutId id="2147483675" r:id="rId13"/>
    <p:sldLayoutId id="2147483677" r:id="rId14"/>
    <p:sldLayoutId id="2147483676"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The problem of gradient descent</a:t>
            </a:r>
            <a:endParaRPr lang="en-US" dirty="0"/>
          </a:p>
        </p:txBody>
      </p:sp>
      <p:sp>
        <p:nvSpPr>
          <p:cNvPr id="3" name="Subtitle 2"/>
          <p:cNvSpPr>
            <a:spLocks noGrp="1"/>
          </p:cNvSpPr>
          <p:nvPr>
            <p:ph type="subTitle" idx="1"/>
          </p:nvPr>
        </p:nvSpPr>
        <p:spPr/>
        <p:txBody>
          <a:bodyPr>
            <a:normAutofit fontScale="92500" lnSpcReduction="10000"/>
          </a:bodyPr>
          <a:lstStyle/>
          <a:p>
            <a:r>
              <a:rPr lang="en-US" dirty="0">
                <a:cs typeface="Calibri"/>
              </a:rPr>
              <a:t>Andrei </a:t>
            </a:r>
            <a:r>
              <a:rPr lang="en-US" dirty="0" err="1">
                <a:cs typeface="Calibri"/>
              </a:rPr>
              <a:t>caraman</a:t>
            </a:r>
            <a:r>
              <a:rPr lang="en-US" dirty="0">
                <a:cs typeface="Calibri"/>
              </a:rPr>
              <a:t>,</a:t>
            </a:r>
          </a:p>
          <a:p>
            <a:r>
              <a:rPr lang="en-US" dirty="0">
                <a:cs typeface="Calibri"/>
              </a:rPr>
              <a:t> </a:t>
            </a:r>
            <a:r>
              <a:rPr lang="en-US" dirty="0" err="1">
                <a:cs typeface="Calibri"/>
              </a:rPr>
              <a:t>simone</a:t>
            </a:r>
            <a:r>
              <a:rPr lang="en-US" dirty="0">
                <a:cs typeface="Calibri"/>
              </a:rPr>
              <a:t> </a:t>
            </a:r>
            <a:r>
              <a:rPr lang="en-US" dirty="0" err="1">
                <a:cs typeface="Calibri"/>
              </a:rPr>
              <a:t>piperno</a:t>
            </a:r>
            <a:r>
              <a:rPr lang="en-US" dirty="0">
                <a:cs typeface="Calibri"/>
              </a:rPr>
              <a:t>, </a:t>
            </a:r>
          </a:p>
          <a:p>
            <a:r>
              <a:rPr lang="en-US" dirty="0" err="1">
                <a:cs typeface="Calibri"/>
              </a:rPr>
              <a:t>leonardo</a:t>
            </a:r>
            <a:r>
              <a:rPr lang="en-US" dirty="0">
                <a:cs typeface="Calibri"/>
              </a:rPr>
              <a:t> </a:t>
            </a:r>
            <a:r>
              <a:rPr lang="en-US" dirty="0" err="1">
                <a:cs typeface="Calibri"/>
              </a:rPr>
              <a:t>skerl</a:t>
            </a:r>
            <a:r>
              <a:rPr lang="en-US" dirty="0">
                <a:cs typeface="Calibri"/>
              </a:rPr>
              <a:t>, </a:t>
            </a:r>
          </a:p>
          <a:p>
            <a:r>
              <a:rPr lang="en-US" dirty="0" err="1">
                <a:cs typeface="Calibri"/>
              </a:rPr>
              <a:t>gianmarco</a:t>
            </a:r>
            <a:r>
              <a:rPr lang="en-US" dirty="0">
                <a:cs typeface="Calibri"/>
              </a:rPr>
              <a:t> </a:t>
            </a:r>
            <a:r>
              <a:rPr lang="en-US" dirty="0" err="1">
                <a:cs typeface="Calibri"/>
              </a:rPr>
              <a:t>ursini</a:t>
            </a:r>
            <a:r>
              <a:rPr lang="en-US" dirty="0">
                <a:cs typeface="Calibri"/>
              </a:rPr>
              <a:t>.</a:t>
            </a:r>
          </a:p>
        </p:txBody>
      </p:sp>
    </p:spTree>
    <p:extLst>
      <p:ext uri="{BB962C8B-B14F-4D97-AF65-F5344CB8AC3E}">
        <p14:creationId xmlns:p14="http://schemas.microsoft.com/office/powerpoint/2010/main" val="25265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D3EC78-4DD6-406F-95E3-519A31799D8A}"/>
              </a:ext>
            </a:extLst>
          </p:cNvPr>
          <p:cNvSpPr>
            <a:spLocks noGrp="1"/>
          </p:cNvSpPr>
          <p:nvPr>
            <p:ph type="title"/>
          </p:nvPr>
        </p:nvSpPr>
        <p:spPr>
          <a:xfrm>
            <a:off x="838200" y="-1764"/>
            <a:ext cx="10515600" cy="1325563"/>
          </a:xfrm>
        </p:spPr>
        <p:txBody>
          <a:bodyPr/>
          <a:lstStyle/>
          <a:p>
            <a:pPr algn="ctr"/>
            <a:r>
              <a:rPr lang="en-US" dirty="0">
                <a:cs typeface="Calibri Light"/>
              </a:rPr>
              <a:t>Beales function</a:t>
            </a:r>
            <a:endParaRPr lang="en-US"/>
          </a:p>
        </p:txBody>
      </p:sp>
      <p:pic>
        <p:nvPicPr>
          <p:cNvPr id="7" name="Picture 4" descr="Chart, surface chart&#10;&#10;Description automatically generated">
            <a:extLst>
              <a:ext uri="{FF2B5EF4-FFF2-40B4-BE49-F238E27FC236}">
                <a16:creationId xmlns:a16="http://schemas.microsoft.com/office/drawing/2014/main" id="{B90BB32B-847E-4F34-B012-42A519F1BFD2}"/>
              </a:ext>
            </a:extLst>
          </p:cNvPr>
          <p:cNvPicPr>
            <a:picLocks noChangeAspect="1"/>
          </p:cNvPicPr>
          <p:nvPr/>
        </p:nvPicPr>
        <p:blipFill>
          <a:blip r:embed="rId2"/>
          <a:stretch>
            <a:fillRect/>
          </a:stretch>
        </p:blipFill>
        <p:spPr>
          <a:xfrm>
            <a:off x="217851" y="1363340"/>
            <a:ext cx="5525911" cy="5002004"/>
          </a:xfrm>
          <a:prstGeom prst="rect">
            <a:avLst/>
          </a:prstGeom>
        </p:spPr>
      </p:pic>
      <p:pic>
        <p:nvPicPr>
          <p:cNvPr id="9" name="Picture 5" descr="Background pattern&#10;&#10;Description automatically generated">
            <a:extLst>
              <a:ext uri="{FF2B5EF4-FFF2-40B4-BE49-F238E27FC236}">
                <a16:creationId xmlns:a16="http://schemas.microsoft.com/office/drawing/2014/main" id="{27545CD1-3E02-42BC-96DE-33345E94814B}"/>
              </a:ext>
            </a:extLst>
          </p:cNvPr>
          <p:cNvPicPr>
            <a:picLocks noChangeAspect="1"/>
          </p:cNvPicPr>
          <p:nvPr/>
        </p:nvPicPr>
        <p:blipFill>
          <a:blip r:embed="rId3"/>
          <a:stretch>
            <a:fillRect/>
          </a:stretch>
        </p:blipFill>
        <p:spPr>
          <a:xfrm>
            <a:off x="5904209" y="2307104"/>
            <a:ext cx="6175022" cy="3736566"/>
          </a:xfrm>
          <a:prstGeom prst="rect">
            <a:avLst/>
          </a:prstGeom>
        </p:spPr>
      </p:pic>
    </p:spTree>
    <p:extLst>
      <p:ext uri="{BB962C8B-B14F-4D97-AF65-F5344CB8AC3E}">
        <p14:creationId xmlns:p14="http://schemas.microsoft.com/office/powerpoint/2010/main" val="377359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858986-346C-451C-BD49-3BAEFDF2A027}"/>
              </a:ext>
            </a:extLst>
          </p:cNvPr>
          <p:cNvSpPr>
            <a:spLocks noGrp="1"/>
          </p:cNvSpPr>
          <p:nvPr/>
        </p:nvSpPr>
        <p:spPr>
          <a:xfrm>
            <a:off x="838200" y="1050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Calibri Light"/>
              </a:rPr>
              <a:t>RUNGE KUTTA INTEGRATORS</a:t>
            </a:r>
            <a:endParaRPr lang="en-US" dirty="0"/>
          </a:p>
        </p:txBody>
      </p:sp>
      <p:sp>
        <p:nvSpPr>
          <p:cNvPr id="5" name="Content Placeholder 2">
            <a:extLst>
              <a:ext uri="{FF2B5EF4-FFF2-40B4-BE49-F238E27FC236}">
                <a16:creationId xmlns:a16="http://schemas.microsoft.com/office/drawing/2014/main" id="{337C99C7-573E-40D1-AF4D-80618B3812DC}"/>
              </a:ext>
            </a:extLst>
          </p:cNvPr>
          <p:cNvSpPr>
            <a:spLocks noGrp="1"/>
          </p:cNvSpPr>
          <p:nvPr/>
        </p:nvSpPr>
        <p:spPr>
          <a:xfrm>
            <a:off x="838200" y="3430905"/>
            <a:ext cx="10515600" cy="15827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ea typeface="+mn-lt"/>
                <a:cs typeface="+mn-lt"/>
              </a:rPr>
              <a:t>In numerical analysis, the </a:t>
            </a:r>
            <a:r>
              <a:rPr lang="en-US" b="1" dirty="0">
                <a:ea typeface="+mn-lt"/>
                <a:cs typeface="+mn-lt"/>
              </a:rPr>
              <a:t>Runge–</a:t>
            </a:r>
            <a:r>
              <a:rPr lang="en-US" b="1" dirty="0" err="1">
                <a:ea typeface="+mn-lt"/>
                <a:cs typeface="+mn-lt"/>
              </a:rPr>
              <a:t>Kutta</a:t>
            </a:r>
            <a:r>
              <a:rPr lang="en-US" b="1" dirty="0">
                <a:ea typeface="+mn-lt"/>
                <a:cs typeface="+mn-lt"/>
              </a:rPr>
              <a:t> methods</a:t>
            </a:r>
            <a:r>
              <a:rPr lang="en-US" dirty="0">
                <a:ea typeface="+mn-lt"/>
                <a:cs typeface="+mn-lt"/>
              </a:rPr>
              <a:t> are a family of implicit and explicit iterative methods  used in temporal discretization for the approximate solutions of ODEs (ordinary differential equations).</a:t>
            </a:r>
            <a:endParaRPr lang="en-US" baseline="30000" dirty="0">
              <a:cs typeface="Calibri"/>
            </a:endParaRPr>
          </a:p>
        </p:txBody>
      </p:sp>
    </p:spTree>
    <p:extLst>
      <p:ext uri="{BB962C8B-B14F-4D97-AF65-F5344CB8AC3E}">
        <p14:creationId xmlns:p14="http://schemas.microsoft.com/office/powerpoint/2010/main" val="254877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2B373B-7C40-4559-BAF1-670E27A7F62F}"/>
              </a:ext>
            </a:extLst>
          </p:cNvPr>
          <p:cNvSpPr>
            <a:spLocks noGrp="1"/>
          </p:cNvSpPr>
          <p:nvPr/>
        </p:nvSpPr>
        <p:spPr>
          <a:xfrm>
            <a:off x="127962" y="3145909"/>
            <a:ext cx="5751689" cy="495829"/>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Calibri Light"/>
              </a:rPr>
              <a:t>RUNGE KUTTA 2 ADAPTIVE GRADIENT</a:t>
            </a:r>
            <a:endParaRPr lang="en-US" dirty="0"/>
          </a:p>
        </p:txBody>
      </p:sp>
      <p:pic>
        <p:nvPicPr>
          <p:cNvPr id="5" name="Picture 4" descr="Text, letter&#10;&#10;Description automatically generated">
            <a:extLst>
              <a:ext uri="{FF2B5EF4-FFF2-40B4-BE49-F238E27FC236}">
                <a16:creationId xmlns:a16="http://schemas.microsoft.com/office/drawing/2014/main" id="{4AF04D73-AFAC-4781-9F3B-CCE00DBE316A}"/>
              </a:ext>
            </a:extLst>
          </p:cNvPr>
          <p:cNvPicPr>
            <a:picLocks noChangeAspect="1"/>
          </p:cNvPicPr>
          <p:nvPr/>
        </p:nvPicPr>
        <p:blipFill>
          <a:blip r:embed="rId3"/>
          <a:stretch>
            <a:fillRect/>
          </a:stretch>
        </p:blipFill>
        <p:spPr>
          <a:xfrm>
            <a:off x="433245" y="3922925"/>
            <a:ext cx="5243688" cy="1956209"/>
          </a:xfrm>
          <a:prstGeom prst="rect">
            <a:avLst/>
          </a:prstGeom>
        </p:spPr>
      </p:pic>
      <p:sp>
        <p:nvSpPr>
          <p:cNvPr id="6" name="Title 1">
            <a:extLst>
              <a:ext uri="{FF2B5EF4-FFF2-40B4-BE49-F238E27FC236}">
                <a16:creationId xmlns:a16="http://schemas.microsoft.com/office/drawing/2014/main" id="{554D0B9C-113F-4109-95FC-812C4CA64E05}"/>
              </a:ext>
            </a:extLst>
          </p:cNvPr>
          <p:cNvSpPr>
            <a:spLocks noGrp="1"/>
          </p:cNvSpPr>
          <p:nvPr/>
        </p:nvSpPr>
        <p:spPr>
          <a:xfrm>
            <a:off x="6697063" y="3129422"/>
            <a:ext cx="4222390" cy="5341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RUNGE KUTTA 4</a:t>
            </a:r>
          </a:p>
        </p:txBody>
      </p:sp>
      <p:pic>
        <p:nvPicPr>
          <p:cNvPr id="10" name="Picture 9" descr="Text&#10;&#10;Description automatically generated">
            <a:extLst>
              <a:ext uri="{FF2B5EF4-FFF2-40B4-BE49-F238E27FC236}">
                <a16:creationId xmlns:a16="http://schemas.microsoft.com/office/drawing/2014/main" id="{6ED9B2B9-1F4A-48AC-B4DE-182D8EAFD6F9}"/>
              </a:ext>
            </a:extLst>
          </p:cNvPr>
          <p:cNvPicPr>
            <a:picLocks noChangeAspect="1"/>
          </p:cNvPicPr>
          <p:nvPr/>
        </p:nvPicPr>
        <p:blipFill>
          <a:blip r:embed="rId4"/>
          <a:stretch>
            <a:fillRect/>
          </a:stretch>
        </p:blipFill>
        <p:spPr>
          <a:xfrm>
            <a:off x="6697016" y="3922162"/>
            <a:ext cx="4504089" cy="1966740"/>
          </a:xfrm>
          <a:prstGeom prst="rect">
            <a:avLst/>
          </a:prstGeom>
        </p:spPr>
      </p:pic>
      <p:pic>
        <p:nvPicPr>
          <p:cNvPr id="11" name="Picture 10">
            <a:extLst>
              <a:ext uri="{FF2B5EF4-FFF2-40B4-BE49-F238E27FC236}">
                <a16:creationId xmlns:a16="http://schemas.microsoft.com/office/drawing/2014/main" id="{93FEF8B6-9198-4DA9-90AA-7BC74C9341F0}"/>
              </a:ext>
            </a:extLst>
          </p:cNvPr>
          <p:cNvPicPr>
            <a:picLocks noChangeAspect="1"/>
          </p:cNvPicPr>
          <p:nvPr/>
        </p:nvPicPr>
        <p:blipFill>
          <a:blip r:embed="rId5"/>
          <a:stretch>
            <a:fillRect/>
          </a:stretch>
        </p:blipFill>
        <p:spPr>
          <a:xfrm>
            <a:off x="4991373" y="5520915"/>
            <a:ext cx="685697" cy="355107"/>
          </a:xfrm>
          <a:prstGeom prst="rect">
            <a:avLst/>
          </a:prstGeom>
        </p:spPr>
      </p:pic>
      <p:pic>
        <p:nvPicPr>
          <p:cNvPr id="9" name="Picture 8">
            <a:extLst>
              <a:ext uri="{FF2B5EF4-FFF2-40B4-BE49-F238E27FC236}">
                <a16:creationId xmlns:a16="http://schemas.microsoft.com/office/drawing/2014/main" id="{9E1FA1D9-0023-4CEC-9FB7-81F4FE62E866}"/>
              </a:ext>
            </a:extLst>
          </p:cNvPr>
          <p:cNvPicPr>
            <a:picLocks noChangeAspect="1"/>
          </p:cNvPicPr>
          <p:nvPr/>
        </p:nvPicPr>
        <p:blipFill>
          <a:blip r:embed="rId6"/>
          <a:stretch>
            <a:fillRect/>
          </a:stretch>
        </p:blipFill>
        <p:spPr>
          <a:xfrm>
            <a:off x="10562347" y="5550388"/>
            <a:ext cx="637883" cy="304732"/>
          </a:xfrm>
          <a:prstGeom prst="rect">
            <a:avLst/>
          </a:prstGeom>
        </p:spPr>
      </p:pic>
      <p:sp>
        <p:nvSpPr>
          <p:cNvPr id="13" name="Title 1">
            <a:extLst>
              <a:ext uri="{FF2B5EF4-FFF2-40B4-BE49-F238E27FC236}">
                <a16:creationId xmlns:a16="http://schemas.microsoft.com/office/drawing/2014/main" id="{744CF452-0328-49B4-B01C-20685FB4D3AF}"/>
              </a:ext>
            </a:extLst>
          </p:cNvPr>
          <p:cNvSpPr>
            <a:spLocks noGrp="1"/>
          </p:cNvSpPr>
          <p:nvPr/>
        </p:nvSpPr>
        <p:spPr>
          <a:xfrm>
            <a:off x="6697063" y="866653"/>
            <a:ext cx="4222390" cy="5341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cs typeface="Calibri Light"/>
              </a:rPr>
              <a:t>NAG</a:t>
            </a:r>
            <a:endParaRPr lang="en-US" dirty="0"/>
          </a:p>
        </p:txBody>
      </p:sp>
      <p:sp>
        <p:nvSpPr>
          <p:cNvPr id="14" name="Title 1">
            <a:extLst>
              <a:ext uri="{FF2B5EF4-FFF2-40B4-BE49-F238E27FC236}">
                <a16:creationId xmlns:a16="http://schemas.microsoft.com/office/drawing/2014/main" id="{CF250E79-B565-4B41-8421-AFCBF8FBA48C}"/>
              </a:ext>
            </a:extLst>
          </p:cNvPr>
          <p:cNvSpPr>
            <a:spLocks noGrp="1"/>
          </p:cNvSpPr>
          <p:nvPr/>
        </p:nvSpPr>
        <p:spPr>
          <a:xfrm>
            <a:off x="1920623" y="1675116"/>
            <a:ext cx="4222390" cy="534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dirty="0">
              <a:cs typeface="Calibri Light"/>
            </a:endParaRPr>
          </a:p>
        </p:txBody>
      </p:sp>
      <p:sp>
        <p:nvSpPr>
          <p:cNvPr id="16" name="Title 1">
            <a:extLst>
              <a:ext uri="{FF2B5EF4-FFF2-40B4-BE49-F238E27FC236}">
                <a16:creationId xmlns:a16="http://schemas.microsoft.com/office/drawing/2014/main" id="{4D1A408C-80A2-4898-8855-8918E217F0C7}"/>
              </a:ext>
            </a:extLst>
          </p:cNvPr>
          <p:cNvSpPr>
            <a:spLocks noGrp="1"/>
          </p:cNvSpPr>
          <p:nvPr/>
        </p:nvSpPr>
        <p:spPr>
          <a:xfrm>
            <a:off x="828733" y="866652"/>
            <a:ext cx="4222390" cy="5341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cs typeface="Calibri Light"/>
              </a:rPr>
              <a:t>VANILLA DESCENT</a:t>
            </a:r>
            <a:endParaRPr lang="en-US" dirty="0"/>
          </a:p>
        </p:txBody>
      </p:sp>
      <p:pic>
        <p:nvPicPr>
          <p:cNvPr id="19" name="Picture 19">
            <a:extLst>
              <a:ext uri="{FF2B5EF4-FFF2-40B4-BE49-F238E27FC236}">
                <a16:creationId xmlns:a16="http://schemas.microsoft.com/office/drawing/2014/main" id="{8C92044C-B82B-4A46-93B1-6E7BD43AAAAD}"/>
              </a:ext>
            </a:extLst>
          </p:cNvPr>
          <p:cNvPicPr>
            <a:picLocks noChangeAspect="1"/>
          </p:cNvPicPr>
          <p:nvPr/>
        </p:nvPicPr>
        <p:blipFill>
          <a:blip r:embed="rId7"/>
          <a:stretch>
            <a:fillRect/>
          </a:stretch>
        </p:blipFill>
        <p:spPr>
          <a:xfrm>
            <a:off x="1560242" y="1844888"/>
            <a:ext cx="2743200" cy="352540"/>
          </a:xfrm>
          <a:prstGeom prst="rect">
            <a:avLst/>
          </a:prstGeom>
        </p:spPr>
      </p:pic>
      <p:pic>
        <p:nvPicPr>
          <p:cNvPr id="20" name="Picture 20" descr="A picture containing logo&#10;&#10;Description automatically generated">
            <a:extLst>
              <a:ext uri="{FF2B5EF4-FFF2-40B4-BE49-F238E27FC236}">
                <a16:creationId xmlns:a16="http://schemas.microsoft.com/office/drawing/2014/main" id="{FDB014B8-D2AB-4C45-8977-12BB930C5A6D}"/>
              </a:ext>
            </a:extLst>
          </p:cNvPr>
          <p:cNvPicPr>
            <a:picLocks noChangeAspect="1"/>
          </p:cNvPicPr>
          <p:nvPr/>
        </p:nvPicPr>
        <p:blipFill>
          <a:blip r:embed="rId8"/>
          <a:stretch>
            <a:fillRect/>
          </a:stretch>
        </p:blipFill>
        <p:spPr>
          <a:xfrm>
            <a:off x="3616944" y="1898958"/>
            <a:ext cx="678831" cy="249045"/>
          </a:xfrm>
          <a:prstGeom prst="rect">
            <a:avLst/>
          </a:prstGeom>
        </p:spPr>
      </p:pic>
      <p:pic>
        <p:nvPicPr>
          <p:cNvPr id="21" name="Picture 21" descr="Text, letter&#10;&#10;Description automatically generated">
            <a:extLst>
              <a:ext uri="{FF2B5EF4-FFF2-40B4-BE49-F238E27FC236}">
                <a16:creationId xmlns:a16="http://schemas.microsoft.com/office/drawing/2014/main" id="{D5AE5384-AC2A-438B-AB92-3FB0CFEDC5B5}"/>
              </a:ext>
            </a:extLst>
          </p:cNvPr>
          <p:cNvPicPr>
            <a:picLocks noChangeAspect="1"/>
          </p:cNvPicPr>
          <p:nvPr/>
        </p:nvPicPr>
        <p:blipFill>
          <a:blip r:embed="rId9"/>
          <a:stretch>
            <a:fillRect/>
          </a:stretch>
        </p:blipFill>
        <p:spPr>
          <a:xfrm>
            <a:off x="6336680" y="1570277"/>
            <a:ext cx="5349797" cy="1069030"/>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320FB491-860D-4682-BD40-5B72EE3EBA2E}"/>
              </a:ext>
            </a:extLst>
          </p:cNvPr>
          <p:cNvPicPr>
            <a:picLocks noChangeAspect="1"/>
          </p:cNvPicPr>
          <p:nvPr/>
        </p:nvPicPr>
        <p:blipFill>
          <a:blip r:embed="rId5"/>
          <a:stretch>
            <a:fillRect/>
          </a:stretch>
        </p:blipFill>
        <p:spPr>
          <a:xfrm>
            <a:off x="10999092" y="2277768"/>
            <a:ext cx="685697" cy="355107"/>
          </a:xfrm>
          <a:prstGeom prst="rect">
            <a:avLst/>
          </a:prstGeom>
        </p:spPr>
      </p:pic>
    </p:spTree>
    <p:extLst>
      <p:ext uri="{BB962C8B-B14F-4D97-AF65-F5344CB8AC3E}">
        <p14:creationId xmlns:p14="http://schemas.microsoft.com/office/powerpoint/2010/main" val="27286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9895A-DF14-451C-9B4D-CC2E324A7B8C}"/>
              </a:ext>
            </a:extLst>
          </p:cNvPr>
          <p:cNvSpPr txBox="1"/>
          <p:nvPr/>
        </p:nvSpPr>
        <p:spPr>
          <a:xfrm>
            <a:off x="1100668" y="-124177"/>
            <a:ext cx="52662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dirty="0"/>
              <a:t>Some Testing</a:t>
            </a:r>
          </a:p>
        </p:txBody>
      </p:sp>
      <p:pic>
        <p:nvPicPr>
          <p:cNvPr id="7" name="Picture 8" descr="Background pattern&#10;&#10;Description automatically generated">
            <a:extLst>
              <a:ext uri="{FF2B5EF4-FFF2-40B4-BE49-F238E27FC236}">
                <a16:creationId xmlns:a16="http://schemas.microsoft.com/office/drawing/2014/main" id="{3BAF8F33-E524-42E8-98F4-75656E2C0147}"/>
              </a:ext>
            </a:extLst>
          </p:cNvPr>
          <p:cNvPicPr>
            <a:picLocks noChangeAspect="1"/>
          </p:cNvPicPr>
          <p:nvPr/>
        </p:nvPicPr>
        <p:blipFill>
          <a:blip r:embed="rId2"/>
          <a:stretch>
            <a:fillRect/>
          </a:stretch>
        </p:blipFill>
        <p:spPr>
          <a:xfrm>
            <a:off x="136155" y="1307368"/>
            <a:ext cx="3522444" cy="2122981"/>
          </a:xfrm>
          <a:prstGeom prst="rect">
            <a:avLst/>
          </a:prstGeom>
        </p:spPr>
      </p:pic>
      <p:pic>
        <p:nvPicPr>
          <p:cNvPr id="9" name="Picture 9" descr="Background pattern&#10;&#10;Description automatically generated">
            <a:extLst>
              <a:ext uri="{FF2B5EF4-FFF2-40B4-BE49-F238E27FC236}">
                <a16:creationId xmlns:a16="http://schemas.microsoft.com/office/drawing/2014/main" id="{BA85F373-2930-41F7-8C68-AA51FB4D3A14}"/>
              </a:ext>
            </a:extLst>
          </p:cNvPr>
          <p:cNvPicPr>
            <a:picLocks noChangeAspect="1"/>
          </p:cNvPicPr>
          <p:nvPr/>
        </p:nvPicPr>
        <p:blipFill>
          <a:blip r:embed="rId3"/>
          <a:stretch>
            <a:fillRect/>
          </a:stretch>
        </p:blipFill>
        <p:spPr>
          <a:xfrm>
            <a:off x="3660937" y="1310031"/>
            <a:ext cx="3524440" cy="2123649"/>
          </a:xfrm>
          <a:prstGeom prst="rect">
            <a:avLst/>
          </a:prstGeom>
        </p:spPr>
      </p:pic>
      <p:pic>
        <p:nvPicPr>
          <p:cNvPr id="11" name="Picture 10" descr="Background pattern&#10;&#10;Description automatically generated">
            <a:extLst>
              <a:ext uri="{FF2B5EF4-FFF2-40B4-BE49-F238E27FC236}">
                <a16:creationId xmlns:a16="http://schemas.microsoft.com/office/drawing/2014/main" id="{596F45EE-307D-4E5D-B38F-F31D16241298}"/>
              </a:ext>
            </a:extLst>
          </p:cNvPr>
          <p:cNvPicPr>
            <a:picLocks noChangeAspect="1"/>
          </p:cNvPicPr>
          <p:nvPr/>
        </p:nvPicPr>
        <p:blipFill>
          <a:blip r:embed="rId4"/>
          <a:stretch>
            <a:fillRect/>
          </a:stretch>
        </p:blipFill>
        <p:spPr>
          <a:xfrm>
            <a:off x="141111" y="3405596"/>
            <a:ext cx="3522134" cy="2146540"/>
          </a:xfrm>
          <a:prstGeom prst="rect">
            <a:avLst/>
          </a:prstGeom>
        </p:spPr>
      </p:pic>
      <p:sp>
        <p:nvSpPr>
          <p:cNvPr id="13" name="TextBox 12">
            <a:extLst>
              <a:ext uri="{FF2B5EF4-FFF2-40B4-BE49-F238E27FC236}">
                <a16:creationId xmlns:a16="http://schemas.microsoft.com/office/drawing/2014/main" id="{DA7BFC36-4598-4166-8095-18E1D1497424}"/>
              </a:ext>
            </a:extLst>
          </p:cNvPr>
          <p:cNvSpPr txBox="1"/>
          <p:nvPr/>
        </p:nvSpPr>
        <p:spPr>
          <a:xfrm>
            <a:off x="6231467" y="214489"/>
            <a:ext cx="51195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Red: vanilla, Yellow: RK2, Green: RK4, Blue: NAG</a:t>
            </a:r>
            <a:endParaRPr lang="en-US" dirty="0">
              <a:cs typeface="Calibri"/>
            </a:endParaRPr>
          </a:p>
        </p:txBody>
      </p:sp>
      <p:pic>
        <p:nvPicPr>
          <p:cNvPr id="15" name="Picture 12" descr="Background pattern&#10;&#10;Description automatically generated">
            <a:extLst>
              <a:ext uri="{FF2B5EF4-FFF2-40B4-BE49-F238E27FC236}">
                <a16:creationId xmlns:a16="http://schemas.microsoft.com/office/drawing/2014/main" id="{02B1DAF2-2F2F-4F09-AE4D-E3A1A89BEDA9}"/>
              </a:ext>
            </a:extLst>
          </p:cNvPr>
          <p:cNvPicPr>
            <a:picLocks noChangeAspect="1"/>
          </p:cNvPicPr>
          <p:nvPr/>
        </p:nvPicPr>
        <p:blipFill>
          <a:blip r:embed="rId5"/>
          <a:stretch>
            <a:fillRect/>
          </a:stretch>
        </p:blipFill>
        <p:spPr>
          <a:xfrm>
            <a:off x="3662550" y="3431710"/>
            <a:ext cx="3527778" cy="2121701"/>
          </a:xfrm>
          <a:prstGeom prst="rect">
            <a:avLst/>
          </a:prstGeom>
        </p:spPr>
      </p:pic>
      <p:sp>
        <p:nvSpPr>
          <p:cNvPr id="2" name="TextBox 1">
            <a:extLst>
              <a:ext uri="{FF2B5EF4-FFF2-40B4-BE49-F238E27FC236}">
                <a16:creationId xmlns:a16="http://schemas.microsoft.com/office/drawing/2014/main" id="{AB174096-2F46-4082-A3DB-85464FDC6E6D}"/>
              </a:ext>
            </a:extLst>
          </p:cNvPr>
          <p:cNvSpPr txBox="1"/>
          <p:nvPr/>
        </p:nvSpPr>
        <p:spPr>
          <a:xfrm>
            <a:off x="7292863" y="1106863"/>
            <a:ext cx="490154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We can notice that regardless of the starting point the RK2 adaptive gradient descent method is outperforming the other methods in every scenario, and manages to reach the absolute minimum of the Beales function where every other method fails (pic 4).</a:t>
            </a:r>
            <a:endParaRPr lang="en-US">
              <a:cs typeface="Calibri" panose="020F0502020204030204"/>
            </a:endParaRPr>
          </a:p>
          <a:p>
            <a:pPr marL="285750" indent="-285750">
              <a:buFont typeface="Arial"/>
              <a:buChar char="•"/>
            </a:pPr>
            <a:endParaRPr lang="en-US" dirty="0">
              <a:cs typeface="Calibri"/>
            </a:endParaRPr>
          </a:p>
          <a:p>
            <a:pPr marL="285750" indent="-285750">
              <a:buFont typeface="Arial"/>
              <a:buChar char="•"/>
            </a:pPr>
            <a:r>
              <a:rPr lang="en-US" dirty="0">
                <a:cs typeface="Calibri"/>
              </a:rPr>
              <a:t>In pic 1 and 3 we can notice the special feature of the RK4 based method, which accelerates along 'plane areas', i</a:t>
            </a:r>
            <a:r>
              <a:rPr lang="en-US" dirty="0">
                <a:ea typeface="+mn-lt"/>
                <a:cs typeface="+mn-lt"/>
              </a:rPr>
              <a:t>n particular, if the objective is locally flat around a minimum, by using only gradient information we can obtain a convergence rate of      , where p quantifies the degree of local flatness.</a:t>
            </a:r>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NAG seems to perform generally better than vanilla descent.</a:t>
            </a:r>
          </a:p>
        </p:txBody>
      </p:sp>
    </p:spTree>
    <p:extLst>
      <p:ext uri="{BB962C8B-B14F-4D97-AF65-F5344CB8AC3E}">
        <p14:creationId xmlns:p14="http://schemas.microsoft.com/office/powerpoint/2010/main" val="296827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A06C-F288-4FB0-94B9-8141078F8D68}"/>
              </a:ext>
            </a:extLst>
          </p:cNvPr>
          <p:cNvSpPr>
            <a:spLocks noGrp="1"/>
          </p:cNvSpPr>
          <p:nvPr>
            <p:ph type="title"/>
          </p:nvPr>
        </p:nvSpPr>
        <p:spPr>
          <a:xfrm>
            <a:off x="685801" y="2630759"/>
            <a:ext cx="10131425" cy="1456267"/>
          </a:xfrm>
        </p:spPr>
        <p:txBody>
          <a:bodyPr/>
          <a:lstStyle/>
          <a:p>
            <a:r>
              <a:rPr lang="en-US" dirty="0">
                <a:cs typeface="Calibri Light"/>
              </a:rPr>
              <a:t>Now apply these gradient descent methods to the titanic dataset...</a:t>
            </a:r>
            <a:endParaRPr lang="en-US" dirty="0"/>
          </a:p>
        </p:txBody>
      </p:sp>
    </p:spTree>
    <p:extLst>
      <p:ext uri="{BB962C8B-B14F-4D97-AF65-F5344CB8AC3E}">
        <p14:creationId xmlns:p14="http://schemas.microsoft.com/office/powerpoint/2010/main" val="41120832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0</TotalTime>
  <Words>0</Words>
  <Application>Microsoft Office PowerPoint</Application>
  <PresentationFormat>Widescreen</PresentationFormat>
  <Paragraphs>0</Paragraphs>
  <Slides>6</Slides>
  <Notes>1</Notes>
  <HiddenSlides>0</HiddenSlides>
  <MMClips>0</MMClips>
  <ScaleCrop>false</ScaleCrop>
  <HeadingPairs>
    <vt:vector size="4" baseType="variant">
      <vt:variant>
        <vt:lpstr>Theme</vt:lpstr>
      </vt:variant>
      <vt:variant>
        <vt:i4>2</vt:i4>
      </vt:variant>
      <vt:variant>
        <vt:lpstr>Slide Titles</vt:lpstr>
      </vt:variant>
      <vt:variant>
        <vt:i4>6</vt:i4>
      </vt:variant>
    </vt:vector>
  </HeadingPairs>
  <TitlesOfParts>
    <vt:vector size="8" baseType="lpstr">
      <vt:lpstr>Celestial</vt:lpstr>
      <vt:lpstr>office theme</vt:lpstr>
      <vt:lpstr>The problem of gradient descent</vt:lpstr>
      <vt:lpstr>Beales function</vt:lpstr>
      <vt:lpstr>PowerPoint Presentation</vt:lpstr>
      <vt:lpstr>PowerPoint Presentation</vt:lpstr>
      <vt:lpstr>PowerPoint Presentation</vt:lpstr>
      <vt:lpstr>Now apply these gradient descent methods to the titanic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447</cp:revision>
  <dcterms:created xsi:type="dcterms:W3CDTF">2021-12-15T13:58:54Z</dcterms:created>
  <dcterms:modified xsi:type="dcterms:W3CDTF">2021-12-15T19:11:30Z</dcterms:modified>
</cp:coreProperties>
</file>